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F99"/>
    <a:srgbClr val="FFCCCC"/>
    <a:srgbClr val="FFFFCC"/>
    <a:srgbClr val="66FFFF"/>
    <a:srgbClr val="00FFFF"/>
    <a:srgbClr val="00CCFF"/>
    <a:srgbClr val="FDE8D7"/>
    <a:srgbClr val="FEF4EC"/>
    <a:srgbClr val="FDFF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1" d="100"/>
          <a:sy n="51" d="100"/>
        </p:scale>
        <p:origin x="-1926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738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1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157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066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810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583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761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75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89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76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673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B8BA1-2CE1-46D0-AF8E-B83A164FAB93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20D27-706E-4A63-9A46-082F10DC0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444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43400" y="0"/>
            <a:ext cx="4800600" cy="685800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Awareness </a:t>
            </a:r>
            <a:r>
              <a:rPr lang="en-US" b="1" dirty="0" err="1" smtClean="0"/>
              <a:t>Programme</a:t>
            </a:r>
            <a:endParaRPr lang="en-US" b="1" dirty="0" smtClean="0"/>
          </a:p>
          <a:p>
            <a:pPr algn="ctr"/>
            <a:endParaRPr lang="en-US" sz="1600" b="1" dirty="0" smtClean="0"/>
          </a:p>
          <a:p>
            <a:pPr algn="ctr"/>
            <a:r>
              <a:rPr lang="en-US" sz="1600" b="1" dirty="0" smtClean="0"/>
              <a:t>on </a:t>
            </a:r>
          </a:p>
          <a:p>
            <a:pPr algn="ctr">
              <a:defRPr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Outcome Based Education  &amp; Accreditation</a:t>
            </a:r>
          </a:p>
          <a:p>
            <a:pPr algn="ctr"/>
            <a:endParaRPr lang="en-US" b="1" dirty="0" smtClean="0">
              <a:solidFill>
                <a:srgbClr val="0000FF"/>
              </a:solidFill>
            </a:endParaRP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b="1" baseline="30000" dirty="0" smtClean="0">
                <a:solidFill>
                  <a:srgbClr val="0000FF"/>
                </a:solidFill>
              </a:rPr>
              <a:t>th</a:t>
            </a:r>
            <a:r>
              <a:rPr lang="en-US" b="1" dirty="0" smtClean="0">
                <a:solidFill>
                  <a:srgbClr val="0000FF"/>
                </a:solidFill>
              </a:rPr>
              <a:t> June 2018 </a:t>
            </a:r>
          </a:p>
          <a:p>
            <a:endPara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Organized by </a:t>
            </a:r>
          </a:p>
          <a:p>
            <a:pPr algn="ctr">
              <a:defRPr/>
            </a:pPr>
            <a:r>
              <a:rPr lang="en-US" b="1" dirty="0" smtClean="0"/>
              <a:t>School of Computer Science &amp; IT</a:t>
            </a:r>
          </a:p>
          <a:p>
            <a:pPr algn="ctr">
              <a:defRPr/>
            </a:pPr>
            <a:r>
              <a:rPr lang="en-US" dirty="0" smtClean="0"/>
              <a:t>(SCS&amp;IT)</a:t>
            </a:r>
          </a:p>
          <a:p>
            <a:pPr algn="ctr">
              <a:defRPr/>
            </a:pPr>
            <a:r>
              <a:rPr lang="en-US" sz="1600" dirty="0" smtClean="0"/>
              <a:t>&amp;</a:t>
            </a:r>
          </a:p>
          <a:p>
            <a:pPr algn="ctr">
              <a:defRPr/>
            </a:pPr>
            <a:r>
              <a:rPr lang="en-US" b="1" dirty="0" smtClean="0"/>
              <a:t>Institute of Engineering &amp; Technology</a:t>
            </a:r>
          </a:p>
          <a:p>
            <a:pPr algn="ctr">
              <a:defRPr/>
            </a:pPr>
            <a:r>
              <a:rPr lang="en-US" dirty="0" smtClean="0"/>
              <a:t>(IET)</a:t>
            </a:r>
          </a:p>
          <a:p>
            <a:pPr algn="ctr">
              <a:defRPr/>
            </a:pPr>
            <a:endParaRPr lang="en-US" sz="1600" dirty="0" smtClean="0"/>
          </a:p>
          <a:p>
            <a:pPr algn="ctr">
              <a:defRPr/>
            </a:pPr>
            <a:r>
              <a:rPr lang="en-US" sz="1600" dirty="0" smtClean="0"/>
              <a:t>In collaboration with</a:t>
            </a:r>
          </a:p>
          <a:p>
            <a:pPr algn="ctr">
              <a:defRPr/>
            </a:pPr>
            <a:endParaRPr lang="en-US" sz="1600" dirty="0" smtClean="0"/>
          </a:p>
          <a:p>
            <a:pPr algn="ctr">
              <a:defRPr/>
            </a:pPr>
            <a:r>
              <a:rPr lang="en-US" b="1" dirty="0" smtClean="0">
                <a:solidFill>
                  <a:srgbClr val="0000FF"/>
                </a:solidFill>
              </a:rPr>
              <a:t>National Board of Accreditation 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0000FF"/>
                </a:solidFill>
              </a:rPr>
              <a:t>New Delhi</a:t>
            </a:r>
          </a:p>
          <a:p>
            <a:pPr algn="ctr"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1600" b="1" dirty="0" smtClean="0"/>
              <a:t>-:Venue:-</a:t>
            </a:r>
          </a:p>
          <a:p>
            <a:pPr algn="ctr"/>
            <a:r>
              <a:rPr lang="en-US" sz="1600" b="1" dirty="0" smtClean="0"/>
              <a:t>University Cultural Center</a:t>
            </a:r>
          </a:p>
          <a:p>
            <a:pPr algn="ctr"/>
            <a:r>
              <a:rPr lang="en-US" sz="1600" b="1" dirty="0" smtClean="0"/>
              <a:t>D.A.V.V., </a:t>
            </a:r>
            <a:r>
              <a:rPr lang="en-US" sz="1600" b="1" dirty="0" err="1" smtClean="0"/>
              <a:t>Khandwa</a:t>
            </a:r>
            <a:r>
              <a:rPr lang="en-US" sz="1600" b="1" dirty="0" smtClean="0"/>
              <a:t> Road Campus</a:t>
            </a:r>
          </a:p>
          <a:p>
            <a:pPr algn="ctr"/>
            <a:r>
              <a:rPr lang="en-US" sz="1600" b="1" dirty="0" smtClean="0"/>
              <a:t>Indore (M.P.)</a:t>
            </a:r>
          </a:p>
          <a:p>
            <a:pPr algn="ctr"/>
            <a:endParaRPr lang="en-US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1"/>
            <a:ext cx="4343400" cy="6857999"/>
          </a:xfrm>
          <a:prstGeom prst="rect">
            <a:avLst/>
          </a:prstGeom>
          <a:solidFill>
            <a:srgbClr val="FFFF99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PATRON</a:t>
            </a:r>
          </a:p>
          <a:p>
            <a:pPr algn="ctr"/>
            <a:r>
              <a:rPr lang="en-US" b="1" dirty="0" smtClean="0"/>
              <a:t>Dr. N. </a:t>
            </a:r>
            <a:r>
              <a:rPr lang="en-US" b="1" dirty="0" err="1" smtClean="0"/>
              <a:t>Dhakad</a:t>
            </a:r>
            <a:r>
              <a:rPr lang="en-US" b="1" dirty="0" smtClean="0"/>
              <a:t>,</a:t>
            </a:r>
          </a:p>
          <a:p>
            <a:pPr algn="ctr"/>
            <a:r>
              <a:rPr lang="en-US" dirty="0" smtClean="0"/>
              <a:t>(Vice-Chancellor, DAVV, Indore)</a:t>
            </a:r>
          </a:p>
          <a:p>
            <a:pPr algn="ctr"/>
            <a:endParaRPr lang="en-US" b="1" dirty="0" smtClean="0">
              <a:solidFill>
                <a:srgbClr val="0000FF"/>
              </a:solidFill>
            </a:endParaRP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SPEAKERS</a:t>
            </a:r>
          </a:p>
          <a:p>
            <a:pPr algn="ctr"/>
            <a:r>
              <a:rPr lang="en-US" b="1" dirty="0" smtClean="0"/>
              <a:t>Dr. </a:t>
            </a:r>
            <a:r>
              <a:rPr lang="en-US" b="1" dirty="0" err="1" smtClean="0"/>
              <a:t>Surendra</a:t>
            </a:r>
            <a:r>
              <a:rPr lang="en-US" b="1" dirty="0" smtClean="0"/>
              <a:t> Prasad</a:t>
            </a:r>
          </a:p>
          <a:p>
            <a:pPr algn="ctr"/>
            <a:r>
              <a:rPr lang="en-US" dirty="0" smtClean="0"/>
              <a:t>(</a:t>
            </a:r>
            <a:r>
              <a:rPr lang="en-US" dirty="0" smtClean="0"/>
              <a:t>Chairman,  NBA New Delhi)</a:t>
            </a:r>
            <a:endParaRPr lang="en-US" dirty="0" smtClean="0"/>
          </a:p>
          <a:p>
            <a:pPr algn="ctr"/>
            <a:r>
              <a:rPr lang="en-US" b="1" dirty="0" smtClean="0"/>
              <a:t>Dr. S. C. </a:t>
            </a:r>
            <a:r>
              <a:rPr lang="en-US" b="1" dirty="0" err="1" smtClean="0"/>
              <a:t>Sahasrabudde</a:t>
            </a:r>
            <a:endParaRPr lang="en-US" b="1" dirty="0" smtClean="0"/>
          </a:p>
          <a:p>
            <a:pPr algn="ctr"/>
            <a:r>
              <a:rPr lang="en-US" dirty="0" smtClean="0"/>
              <a:t>(Former Director, </a:t>
            </a:r>
            <a:r>
              <a:rPr lang="en-US" dirty="0" smtClean="0"/>
              <a:t>DAIICT </a:t>
            </a:r>
            <a:r>
              <a:rPr lang="en-US" dirty="0" err="1" smtClean="0"/>
              <a:t>Gandhinagar</a:t>
            </a:r>
            <a:r>
              <a:rPr lang="en-US" dirty="0" smtClean="0"/>
              <a:t>)</a:t>
            </a:r>
          </a:p>
          <a:p>
            <a:pPr algn="ctr"/>
            <a:r>
              <a:rPr lang="en-US" b="1" dirty="0" smtClean="0"/>
              <a:t>Dr. </a:t>
            </a:r>
            <a:r>
              <a:rPr lang="en-US" b="1" dirty="0" err="1" smtClean="0"/>
              <a:t>Muthukrishnan</a:t>
            </a:r>
            <a:endParaRPr lang="en-US" b="1" dirty="0" smtClean="0"/>
          </a:p>
          <a:p>
            <a:pPr algn="ctr"/>
            <a:r>
              <a:rPr lang="en-US" dirty="0" smtClean="0"/>
              <a:t>(Former </a:t>
            </a:r>
            <a:r>
              <a:rPr lang="en-US" dirty="0" smtClean="0"/>
              <a:t>Director</a:t>
            </a:r>
            <a:r>
              <a:rPr lang="en-US" dirty="0" smtClean="0"/>
              <a:t>, IIT Chennai)</a:t>
            </a:r>
          </a:p>
          <a:p>
            <a:pPr algn="ctr"/>
            <a:r>
              <a:rPr lang="en-US" b="1" dirty="0" smtClean="0"/>
              <a:t>Dr</a:t>
            </a:r>
            <a:r>
              <a:rPr lang="en-US" b="1" dirty="0" smtClean="0"/>
              <a:t>.  </a:t>
            </a:r>
            <a:r>
              <a:rPr lang="en-US" b="1" dirty="0" smtClean="0"/>
              <a:t>A. K. </a:t>
            </a:r>
            <a:r>
              <a:rPr lang="en-US" b="1" dirty="0" err="1" smtClean="0"/>
              <a:t>Nassa</a:t>
            </a:r>
            <a:endParaRPr lang="en-US" b="1" dirty="0" smtClean="0"/>
          </a:p>
          <a:p>
            <a:pPr algn="ctr"/>
            <a:r>
              <a:rPr lang="en-US" dirty="0" smtClean="0"/>
              <a:t>(Member Secretary, </a:t>
            </a:r>
            <a:r>
              <a:rPr lang="en-US" dirty="0" smtClean="0"/>
              <a:t>NBA New Delhi)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ORGANIZING COMMITTEE </a:t>
            </a:r>
          </a:p>
          <a:p>
            <a:pPr algn="ctr"/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 smtClean="0"/>
              <a:t>Dr. </a:t>
            </a:r>
            <a:r>
              <a:rPr lang="en-US" b="1" dirty="0" err="1" smtClean="0"/>
              <a:t>Sanjeev</a:t>
            </a:r>
            <a:r>
              <a:rPr lang="en-US" b="1" dirty="0" smtClean="0"/>
              <a:t> </a:t>
            </a:r>
            <a:r>
              <a:rPr lang="en-US" b="1" dirty="0" err="1" smtClean="0"/>
              <a:t>Tokekar</a:t>
            </a:r>
            <a:r>
              <a:rPr lang="en-US" b="1" dirty="0" smtClean="0"/>
              <a:t>          </a:t>
            </a:r>
            <a:r>
              <a:rPr lang="en-US" dirty="0" smtClean="0"/>
              <a:t>Dr</a:t>
            </a:r>
            <a:r>
              <a:rPr lang="en-US" b="1" dirty="0" smtClean="0"/>
              <a:t>. Sanjay </a:t>
            </a:r>
            <a:r>
              <a:rPr lang="en-US" b="1" dirty="0" err="1" smtClean="0"/>
              <a:t>Tanwani</a:t>
            </a:r>
            <a:endParaRPr lang="en-US" b="1" dirty="0" smtClean="0"/>
          </a:p>
          <a:p>
            <a:r>
              <a:rPr lang="en-US" dirty="0" smtClean="0"/>
              <a:t>(09425322306)                      (09826623640)</a:t>
            </a:r>
          </a:p>
          <a:p>
            <a:endParaRPr lang="en-US" b="1" dirty="0" smtClean="0"/>
          </a:p>
          <a:p>
            <a:r>
              <a:rPr lang="en-US" b="1" dirty="0" smtClean="0"/>
              <a:t>Dr. </a:t>
            </a:r>
            <a:r>
              <a:rPr lang="en-US" b="1" dirty="0" err="1" smtClean="0"/>
              <a:t>Vrinda</a:t>
            </a:r>
            <a:r>
              <a:rPr lang="en-US" b="1" dirty="0" smtClean="0"/>
              <a:t> </a:t>
            </a:r>
            <a:r>
              <a:rPr lang="en-US" b="1" dirty="0" err="1" smtClean="0"/>
              <a:t>Tokekar</a:t>
            </a:r>
            <a:r>
              <a:rPr lang="en-US" b="1" dirty="0" smtClean="0"/>
              <a:t>             Dr.  Maya Ingle </a:t>
            </a:r>
          </a:p>
          <a:p>
            <a:r>
              <a:rPr lang="en-US" dirty="0" smtClean="0"/>
              <a:t>(09425317939)                    (0989327(8823)</a:t>
            </a:r>
            <a:endParaRPr lang="en-US" b="1" dirty="0" smtClean="0"/>
          </a:p>
          <a:p>
            <a:endParaRPr lang="en-US" dirty="0" smtClean="0"/>
          </a:p>
          <a:p>
            <a:pPr algn="ctr"/>
            <a:r>
              <a:rPr lang="en-US" b="1" dirty="0" smtClean="0"/>
              <a:t>Dr. </a:t>
            </a:r>
            <a:r>
              <a:rPr lang="en-US" b="1" dirty="0" err="1" smtClean="0"/>
              <a:t>Ugrasen</a:t>
            </a:r>
            <a:r>
              <a:rPr lang="en-US" b="1" dirty="0" smtClean="0"/>
              <a:t> </a:t>
            </a:r>
            <a:r>
              <a:rPr lang="en-US" b="1" dirty="0" err="1" smtClean="0"/>
              <a:t>Suman</a:t>
            </a:r>
            <a:endParaRPr lang="en-US" b="1" dirty="0" smtClean="0"/>
          </a:p>
          <a:p>
            <a:pPr algn="ctr"/>
            <a:r>
              <a:rPr lang="en-US" dirty="0" smtClean="0"/>
              <a:t>(09826953187)</a:t>
            </a:r>
          </a:p>
        </p:txBody>
      </p:sp>
      <p:pic>
        <p:nvPicPr>
          <p:cNvPr id="4" name="Picture 3" descr="Image result for national board of accreditation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6096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admin\Desktop\log-maps\Davv logo.pn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400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152400"/>
          <a:ext cx="4267200" cy="36576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3581400">
                <a:tc>
                  <a:txBody>
                    <a:bodyPr/>
                    <a:lstStyle/>
                    <a:p>
                      <a:pPr marL="76200"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+mn-lt"/>
                          <a:ea typeface="Arial"/>
                          <a:cs typeface="Mangal"/>
                        </a:rPr>
                        <a:t>ABOUT DAVV</a:t>
                      </a:r>
                    </a:p>
                    <a:p>
                      <a:pPr marL="76200"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Devi   </a:t>
                      </a:r>
                      <a:r>
                        <a:rPr lang="en-US" sz="1600" dirty="0" err="1">
                          <a:latin typeface="+mn-lt"/>
                          <a:ea typeface="Arial"/>
                          <a:cs typeface="Mangal"/>
                        </a:rPr>
                        <a:t>Ahilya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   </a:t>
                      </a:r>
                      <a:r>
                        <a:rPr lang="en-US" sz="1600" dirty="0" err="1">
                          <a:latin typeface="+mn-lt"/>
                          <a:ea typeface="Arial"/>
                          <a:cs typeface="Mangal"/>
                        </a:rPr>
                        <a:t>Vishwavidyalaya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,   Indore   (DAVV)</a:t>
                      </a:r>
                      <a:endParaRPr lang="en-IN" sz="1600" dirty="0">
                        <a:latin typeface="+mn-lt"/>
                        <a:ea typeface="Times New Roman"/>
                        <a:cs typeface="Mangal"/>
                      </a:endParaRPr>
                    </a:p>
                    <a:p>
                      <a:pPr marL="762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established in 1964. The University has emerged as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a premier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institution of higher learning in Central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India by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creating, advancing and disseminating knowledge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. It 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is  the  first  state  University  in  Madhya 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Pradesh accredited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with “A” grade by NAAC. Through its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27 University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Teaching Departments and more than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270 affiliated 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colleges,  the  University  serves 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around 1,80,000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students every year with diversified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course structure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, multidisciplinary research and value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based education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thereby contributing towards educational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, Economic 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and  social  development  of  humanity 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at large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.</a:t>
                      </a:r>
                      <a:endParaRPr lang="en-IN" sz="16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3657600"/>
          <a:ext cx="4267200" cy="316992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1274055">
                <a:tc>
                  <a:txBody>
                    <a:bodyPr/>
                    <a:lstStyle/>
                    <a:p>
                      <a:pPr marL="7620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0000FF"/>
                        </a:solidFill>
                        <a:latin typeface="+mn-lt"/>
                        <a:ea typeface="Arial"/>
                        <a:cs typeface="Mangal"/>
                      </a:endParaRPr>
                    </a:p>
                    <a:p>
                      <a:pPr marL="7620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+mn-lt"/>
                          <a:ea typeface="Arial"/>
                          <a:cs typeface="Mangal"/>
                        </a:rPr>
                        <a:t>ABOUT 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+mn-lt"/>
                          <a:ea typeface="Arial"/>
                          <a:cs typeface="Mangal"/>
                        </a:rPr>
                        <a:t>AWARENESS PROGRAMME</a:t>
                      </a:r>
                    </a:p>
                    <a:p>
                      <a:pPr marL="76200"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It is 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aimed  to  bring  together 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eminent experts 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from  premier  technical  education  to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understand the concepts of Outcome Based Education</a:t>
                      </a:r>
                      <a:r>
                        <a:rPr lang="en-US" sz="1600" baseline="0" dirty="0" smtClean="0">
                          <a:latin typeface="+mn-lt"/>
                          <a:ea typeface="Arial"/>
                          <a:cs typeface="Mangal"/>
                        </a:rPr>
                        <a:t>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and benefits of Accreditation </a:t>
                      </a:r>
                      <a:r>
                        <a:rPr lang="en-US" sz="1600" baseline="0" dirty="0" smtClean="0">
                          <a:latin typeface="+mn-lt"/>
                          <a:ea typeface="Arial"/>
                          <a:cs typeface="Mangal"/>
                        </a:rPr>
                        <a:t> for the institutions and students at large.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Various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aspects of quality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in teaching-learning</a:t>
                      </a:r>
                      <a:r>
                        <a:rPr lang="en-US" sz="1600" baseline="0" dirty="0" smtClean="0">
                          <a:latin typeface="+mn-lt"/>
                          <a:ea typeface="Arial"/>
                          <a:cs typeface="Mangal"/>
                        </a:rPr>
                        <a:t>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such as curricula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design, class room discussion, importance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of laboratory  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assignments   and   projects,  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research leading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to publications in reputed journals, </a:t>
                      </a:r>
                      <a:r>
                        <a:rPr lang="en-US" sz="1600" dirty="0" smtClean="0">
                          <a:latin typeface="+mn-lt"/>
                          <a:ea typeface="Arial"/>
                          <a:cs typeface="Mangal"/>
                        </a:rPr>
                        <a:t>intellectual property </a:t>
                      </a: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rights, and consultancy issues etc. will be</a:t>
                      </a:r>
                      <a:endParaRPr lang="en-IN" sz="1600" dirty="0">
                        <a:latin typeface="+mn-lt"/>
                        <a:ea typeface="Times New Roman"/>
                        <a:cs typeface="Mangal"/>
                      </a:endParaRPr>
                    </a:p>
                    <a:p>
                      <a:pPr marL="7620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Arial"/>
                          <a:cs typeface="Mangal"/>
                        </a:rPr>
                        <a:t>discussed.</a:t>
                      </a:r>
                      <a:endParaRPr lang="en-IN" sz="16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43400" y="0"/>
            <a:ext cx="4800600" cy="107721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Arial" pitchFamily="34" charset="0"/>
                <a:cs typeface="Arial" pitchFamily="34" charset="0"/>
              </a:rPr>
              <a:t>AIM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To create awareness of</a:t>
            </a:r>
            <a:r>
              <a:rPr lang="en-US" sz="1600" dirty="0" smtClean="0"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effective strategies and innovations in teaching-learning to meet the global standards in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qualitytechnical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education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343400" y="1143000"/>
            <a:ext cx="4800600" cy="206210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Arial" pitchFamily="34" charset="0"/>
                <a:cs typeface="Arial" pitchFamily="34" charset="0"/>
              </a:rPr>
              <a:t>OBJECTIVES</a:t>
            </a:r>
          </a:p>
          <a:p>
            <a:r>
              <a:rPr lang="en-US" sz="1600" dirty="0" smtClean="0"/>
              <a:t>The objectives of </a:t>
            </a:r>
            <a:r>
              <a:rPr lang="en-US" sz="1600" dirty="0" smtClean="0"/>
              <a:t>this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 </a:t>
            </a:r>
            <a:r>
              <a:rPr lang="en-US" sz="1600" dirty="0" smtClean="0"/>
              <a:t>are to</a:t>
            </a:r>
            <a:r>
              <a:rPr lang="en-US" sz="1600" dirty="0" smtClean="0"/>
              <a:t>:</a:t>
            </a:r>
            <a:r>
              <a:rPr lang="en-US" sz="1600" dirty="0" smtClean="0"/>
              <a:t> </a:t>
            </a:r>
            <a:endParaRPr lang="en-IN" sz="1600" dirty="0" smtClean="0"/>
          </a:p>
          <a:p>
            <a:pPr algn="just"/>
            <a:r>
              <a:rPr lang="en-US" sz="1600" dirty="0" smtClean="0"/>
              <a:t>· Impart knowledge about state-of-art </a:t>
            </a:r>
            <a:r>
              <a:rPr lang="en-US" sz="1600" dirty="0" smtClean="0"/>
              <a:t> </a:t>
            </a:r>
            <a:r>
              <a:rPr lang="en-US" sz="1600" dirty="0" smtClean="0"/>
              <a:t>Practices used  </a:t>
            </a:r>
            <a:r>
              <a:rPr lang="en-US" sz="1600" dirty="0" smtClean="0"/>
              <a:t>globally  </a:t>
            </a:r>
            <a:r>
              <a:rPr lang="en-US" sz="1600" dirty="0" smtClean="0"/>
              <a:t>to meet  desired </a:t>
            </a:r>
            <a:r>
              <a:rPr lang="en-US" sz="1600" dirty="0" smtClean="0"/>
              <a:t> </a:t>
            </a:r>
            <a:r>
              <a:rPr lang="en-US" sz="1600" dirty="0" smtClean="0"/>
              <a:t>standards </a:t>
            </a:r>
            <a:r>
              <a:rPr lang="en-US" sz="1600" dirty="0" smtClean="0"/>
              <a:t>in technical education</a:t>
            </a:r>
            <a:r>
              <a:rPr lang="en-US" sz="1600" dirty="0" smtClean="0"/>
              <a:t>.</a:t>
            </a:r>
            <a:r>
              <a:rPr lang="en-US" sz="1600" dirty="0" smtClean="0"/>
              <a:t> </a:t>
            </a:r>
            <a:endParaRPr lang="en-IN" sz="1600" dirty="0" smtClean="0"/>
          </a:p>
          <a:p>
            <a:pPr algn="just"/>
            <a:r>
              <a:rPr lang="en-US" sz="1600" dirty="0" smtClean="0"/>
              <a:t>· Introduce quality  aspects of  teaching-  learning, the important quality parameters </a:t>
            </a:r>
            <a:r>
              <a:rPr lang="en-US" sz="1600" dirty="0" smtClean="0"/>
              <a:t>  </a:t>
            </a:r>
            <a:r>
              <a:rPr lang="en-US" sz="1600" dirty="0" smtClean="0"/>
              <a:t>for </a:t>
            </a:r>
            <a:r>
              <a:rPr lang="en-US" sz="1600" dirty="0" smtClean="0"/>
              <a:t>assessment</a:t>
            </a:r>
            <a:r>
              <a:rPr lang="en-US" sz="1600" dirty="0" smtClean="0"/>
              <a:t>.</a:t>
            </a:r>
            <a:r>
              <a:rPr lang="en-US" sz="1600" dirty="0" smtClean="0"/>
              <a:t> </a:t>
            </a:r>
            <a:endParaRPr lang="en-IN" sz="1600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343400" y="3276600"/>
            <a:ext cx="4800600" cy="353943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00FF"/>
                </a:solidFill>
                <a:ea typeface="Arial" pitchFamily="34" charset="0"/>
                <a:cs typeface="Arial" pitchFamily="34" charset="0"/>
              </a:rPr>
              <a:t>TOPICS COVERAGE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 smtClean="0"/>
              <a:t> NBA </a:t>
            </a:r>
            <a:r>
              <a:rPr lang="en-US" sz="1600" dirty="0" smtClean="0"/>
              <a:t>Accreditation – Introduction, Assessment Methodology, Guidelines, Benefits, Quality initiatives, Washington Accord Membership &amp; its Advantages and NBA Future </a:t>
            </a:r>
            <a:r>
              <a:rPr lang="en-US" sz="1600" dirty="0" smtClean="0"/>
              <a:t>Plan.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Key </a:t>
            </a:r>
            <a:r>
              <a:rPr lang="en-US" sz="1600" dirty="0" smtClean="0"/>
              <a:t>components of Outcome Based Education and Accreditation, Vision, Mission, Program Educational Objectives, Graduate Attributes and Program Outcomes</a:t>
            </a:r>
            <a:endParaRPr lang="en-US" sz="1600" dirty="0" smtClean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 smtClean="0"/>
              <a:t> Assessment and Evaluation Methods: Assessment Tools, Assessment of PEO’s, CO’s and Thoughts on closing the loop for Continuous Improvement, </a:t>
            </a:r>
            <a:r>
              <a:rPr lang="en-US" sz="1600" dirty="0" smtClean="0"/>
              <a:t>etc.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Self Assessment Report: Overview of Changes, </a:t>
            </a:r>
            <a:r>
              <a:rPr lang="en-US" sz="1600" dirty="0" smtClean="0"/>
              <a:t> preparation of SAR </a:t>
            </a:r>
            <a:r>
              <a:rPr lang="en-US" sz="1600" dirty="0" smtClean="0"/>
              <a:t>and effect improvements during the process (UG </a:t>
            </a:r>
            <a:r>
              <a:rPr lang="en-US" sz="1600" dirty="0" err="1" smtClean="0"/>
              <a:t>Engg</a:t>
            </a:r>
            <a:r>
              <a:rPr lang="en-US" sz="1600" dirty="0" smtClean="0"/>
              <a:t>.)</a:t>
            </a:r>
            <a:endParaRPr lang="en-US" sz="1600" b="1" dirty="0" smtClean="0">
              <a:solidFill>
                <a:srgbClr val="0000FF"/>
              </a:solidFill>
              <a:ea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1601</TotalTime>
  <Words>463</Words>
  <Application>Microsoft Office PowerPoint</Application>
  <PresentationFormat>On-screen Show (4:3)</PresentationFormat>
  <Paragraphs>66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Nair</dc:creator>
  <cp:lastModifiedBy>admin</cp:lastModifiedBy>
  <cp:revision>284</cp:revision>
  <dcterms:created xsi:type="dcterms:W3CDTF">2017-05-10T07:14:54Z</dcterms:created>
  <dcterms:modified xsi:type="dcterms:W3CDTF">2018-05-25T06:40:15Z</dcterms:modified>
</cp:coreProperties>
</file>